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56" r:id="rId3"/>
    <p:sldId id="257" r:id="rId4"/>
    <p:sldId id="260" r:id="rId5"/>
    <p:sldId id="279" r:id="rId6"/>
    <p:sldId id="280" r:id="rId7"/>
    <p:sldId id="263" r:id="rId8"/>
    <p:sldId id="264" r:id="rId9"/>
    <p:sldId id="262" r:id="rId10"/>
    <p:sldId id="267" r:id="rId11"/>
    <p:sldId id="261" r:id="rId12"/>
    <p:sldId id="265" r:id="rId13"/>
    <p:sldId id="266" r:id="rId14"/>
    <p:sldId id="268" r:id="rId15"/>
    <p:sldId id="281" r:id="rId16"/>
    <p:sldId id="284" r:id="rId17"/>
    <p:sldId id="286" r:id="rId18"/>
    <p:sldId id="285" r:id="rId19"/>
    <p:sldId id="283" r:id="rId20"/>
    <p:sldId id="269" r:id="rId21"/>
    <p:sldId id="287" r:id="rId22"/>
    <p:sldId id="272" r:id="rId23"/>
    <p:sldId id="273" r:id="rId24"/>
    <p:sldId id="288" r:id="rId25"/>
    <p:sldId id="270" r:id="rId26"/>
    <p:sldId id="274" r:id="rId27"/>
    <p:sldId id="275" r:id="rId28"/>
    <p:sldId id="276" r:id="rId29"/>
    <p:sldId id="277" r:id="rId30"/>
    <p:sldId id="278" r:id="rId31"/>
    <p:sldId id="27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907"/>
    <a:srgbClr val="4A9C00"/>
    <a:srgbClr val="568616"/>
    <a:srgbClr val="D02300"/>
    <a:srgbClr val="FF3300"/>
    <a:srgbClr val="666633"/>
    <a:srgbClr val="950101"/>
    <a:srgbClr val="000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24" autoAdjust="0"/>
  </p:normalViewPr>
  <p:slideViewPr>
    <p:cSldViewPr>
      <p:cViewPr varScale="1">
        <p:scale>
          <a:sx n="54" d="100"/>
          <a:sy n="54" d="100"/>
        </p:scale>
        <p:origin x="-114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3E004-E605-4072-8A5B-39AE8AE59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2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9719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4717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9530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7651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5197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3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038725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5385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124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5812" y="1535113"/>
            <a:ext cx="3430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5812" y="2174875"/>
            <a:ext cx="3430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3505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174875"/>
            <a:ext cx="35052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685800"/>
            <a:ext cx="2170113" cy="7493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685800"/>
            <a:ext cx="4724400" cy="5440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1435100"/>
            <a:ext cx="21701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00200"/>
            <a:ext cx="739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Globally+Harmonized+System+map&amp;source=images&amp;cd=&amp;cad=rja&amp;docid=CsT5MRqZBOnshM&amp;tbnid=LehCKCuCP4J6wM:&amp;ved=0CAUQjRw&amp;url=http://targetsolutions.com/archives/targetsolutions-updating-courses-to-the-new-ghs-standard&amp;ei=6fEkUYSxJevV0gHt2IFo&amp;bvm=bv.42661473,d.dmQ&amp;psig=AFQjCNEfiqDfRYPnen3Z6lLr54Ws84jBgQ&amp;ust=136146148103080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apple+logo&amp;source=images&amp;cd=&amp;cad=rja&amp;docid=WJXmzYdbr_CX8M&amp;tbnid=Flp61hOT67GVrM:&amp;ved=0CAUQjRw&amp;url=http://stuffpoint.com/apple/image/157186/silver-apple-logo-picture/&amp;ei=giclUd_1FMHe0QGJxYH4Cg&amp;bvm=bv.42661473,d.dmQ&amp;psig=AFQjCNHmKj7jTg39jhBVx-yDKHAfHkRJWw&amp;ust=136147580288773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FedEx+logo&amp;source=images&amp;cd=&amp;cad=rja&amp;docid=w2j1CpfvQAfgiM&amp;tbnid=kvYq3R0N2mN-RM:&amp;ved=0CAUQjRw&amp;url=http://mouseylibrarian.com/its-all-about-perception/fedex-logo/&amp;ei=7yclUazzMaHL0wH5_4GYDQ&amp;bvm=bv.42661473,d.dmQ&amp;psig=AFQjCNHuVBZKzbNRr8bwn7mGt29F-YT_Fw&amp;ust=136147594556033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Globally+Harmonized+System+map&amp;source=images&amp;cd=&amp;cad=rja&amp;docid=eyz-YkwDQ56L0M&amp;tbnid=cbvfLDX_stsosM:&amp;ved=0CAUQjRw&amp;url=http://www.roemerind.com/ghs-compliant-labels-globally-harmonized-system-for-labelling/&amp;ei=FgklUanpD6nQ0wHy34HQAw&amp;bvm=bv.42661473,d.dmQ&amp;psig=AFQjCNFn1-OcEqTtOtDrrQHGTPUzHQZBsg&amp;ust=136146770939749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NFPA+label&amp;source=images&amp;cd=&amp;cad=rja&amp;docid=LHu0hwWr_09jGM&amp;tbnid=SHos9W-akaabsM:&amp;ved=0CAUQjRw&amp;url=http://www.coleparmer.com/Product/NFPA_Label_7_8_X_7_8/EW-86396-11&amp;ei=CzIlUbK8NqmQ0QG62oGICQ&amp;bvm=bv.42661473,d.dmQ&amp;psig=AFQjCNEulWgtl5oJ-Ts5MxSUHNsi46ChOA&amp;ust=1361478529708908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Globally+Harmonized+System+map&amp;source=images&amp;cd=&amp;cad=rja&amp;docid=slfJknt89Cz1lM&amp;tbnid=RUf0DmXzZtazbM:&amp;ved=0CAUQjRw&amp;url=http://blog.accuform.com/blog/notable-safety-regulations/globally-harmonized-system-ghs-where-we-are-today&amp;ei=TwolUeTPGOqN0QHc94DABg&amp;bvm=bv.42661473,d.dmQ&amp;psig=AFQjCNFn1-OcEqTtOtDrrQHGTPUzHQZBsg&amp;ust=13614677093974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rgetsolutions.com/wp-content/uploads/2012/11/ghs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28" y="3390315"/>
            <a:ext cx="4566138" cy="21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95400" y="5511170"/>
            <a:ext cx="7772400" cy="77152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latin typeface="Calibri" pitchFamily="34" charset="0"/>
              </a:rPr>
              <a:t>Scott D. Cole, COSS, </a:t>
            </a:r>
            <a:r>
              <a:rPr lang="en-US" sz="2400" b="1" i="1" dirty="0" smtClean="0">
                <a:latin typeface="Calibri" pitchFamily="34" charset="0"/>
              </a:rPr>
              <a:t>CSP</a:t>
            </a:r>
          </a:p>
          <a:p>
            <a:r>
              <a:rPr lang="en-US" sz="2400" b="1" i="1" dirty="0" smtClean="0">
                <a:latin typeface="Calibri" pitchFamily="34" charset="0"/>
              </a:rPr>
              <a:t>colesafety3@yahoo.com </a:t>
            </a:r>
            <a:endParaRPr lang="en-US" sz="24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OSHA GHS Facts - Savings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Prevent 500 workplace injuries and illnesses and 43 fatalities annually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Cost savings to American businesses of more than $475MM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Productivity improvements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Fewer safety data sheets and label updates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Simpler hazard communication training</a:t>
            </a: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Hazard Communication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1983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Major </a:t>
            </a:r>
            <a:r>
              <a:rPr lang="en-US" dirty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hanges </a:t>
            </a:r>
            <a:r>
              <a:rPr lang="en-US" dirty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nclude: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</a:rPr>
              <a:t>Hazard Classification</a:t>
            </a:r>
            <a:endParaRPr lang="en-US" b="1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</a:rPr>
              <a:t>Labeling</a:t>
            </a:r>
            <a:endParaRPr lang="en-US" b="1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</a:rPr>
              <a:t>Safety Data Sheets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pitchFamily="34" charset="0"/>
              </a:rPr>
              <a:t>Training</a:t>
            </a: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1. Hazard Classification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HCS = performance-oriented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GHS = criteria-based</a:t>
            </a: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133600" cy="30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itchFamily="34" charset="0"/>
              </a:rPr>
              <a:t>2</a:t>
            </a:r>
            <a:r>
              <a:rPr lang="en-US" sz="4800" b="1" dirty="0" smtClean="0">
                <a:latin typeface="Calibri" pitchFamily="34" charset="0"/>
              </a:rPr>
              <a:t>. Labeling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2286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smtClean="0">
                <a:latin typeface="Calibri" pitchFamily="34" charset="0"/>
              </a:rPr>
              <a:t>Standardized requirements</a:t>
            </a:r>
          </a:p>
          <a:p>
            <a:r>
              <a:rPr lang="en-US" sz="12800" dirty="0" smtClean="0">
                <a:latin typeface="Calibri" pitchFamily="34" charset="0"/>
              </a:rPr>
              <a:t>Pictogram</a:t>
            </a:r>
          </a:p>
          <a:p>
            <a:r>
              <a:rPr lang="en-US" sz="12800" dirty="0" smtClean="0">
                <a:latin typeface="Calibri" pitchFamily="34" charset="0"/>
              </a:rPr>
              <a:t>Signal words</a:t>
            </a:r>
          </a:p>
          <a:p>
            <a:r>
              <a:rPr lang="en-US" sz="12800" dirty="0" smtClean="0">
                <a:latin typeface="Calibri" pitchFamily="34" charset="0"/>
              </a:rPr>
              <a:t>Hazard statement</a:t>
            </a:r>
          </a:p>
          <a:p>
            <a:r>
              <a:rPr lang="en-US" sz="12800" dirty="0" smtClean="0">
                <a:latin typeface="Calibri" pitchFamily="34" charset="0"/>
              </a:rPr>
              <a:t>Precautionary statement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Savvy</a:t>
            </a:r>
            <a:endParaRPr lang="en-US" dirty="0"/>
          </a:p>
        </p:txBody>
      </p:sp>
      <p:sp>
        <p:nvSpPr>
          <p:cNvPr id="4" name="AutoShape 2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t2.gstatic.com/images?q=tbn:ANd9GcTbTO85cxADrDJALidCh3SJQf0dnBcl_9UN9QZuawp5fNSBd7e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199"/>
            <a:ext cx="2550942" cy="29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Savvy</a:t>
            </a:r>
            <a:endParaRPr lang="en-US" dirty="0"/>
          </a:p>
        </p:txBody>
      </p:sp>
      <p:sp>
        <p:nvSpPr>
          <p:cNvPr id="4" name="AutoShape 2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t1.gstatic.com/images?q=tbn:ANd9GcTEnUe4E2BA1ZCSDBNh5Z07Clz80SQVQhZ8MwnLdtD_NBGFNS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01" y="2286000"/>
            <a:ext cx="297637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Savvy</a:t>
            </a:r>
            <a:endParaRPr lang="en-US" dirty="0"/>
          </a:p>
        </p:txBody>
      </p:sp>
      <p:sp>
        <p:nvSpPr>
          <p:cNvPr id="4" name="AutoShape 2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0" name="Picture 2" descr="http://media3.picsearch.com/is?eEdWQDnVns2hcB7YsCvXofsNFZ90eDfFFUaPJYgxhN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1052"/>
            <a:ext cx="2209800" cy="16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Savvy</a:t>
            </a:r>
            <a:endParaRPr lang="en-US" dirty="0"/>
          </a:p>
        </p:txBody>
      </p:sp>
      <p:sp>
        <p:nvSpPr>
          <p:cNvPr id="4" name="AutoShape 2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646822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1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 Savvy</a:t>
            </a:r>
            <a:endParaRPr lang="en-US" dirty="0"/>
          </a:p>
        </p:txBody>
      </p:sp>
      <p:sp>
        <p:nvSpPr>
          <p:cNvPr id="4" name="AutoShape 2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QEBAQEBQQDw4ODQ8ODxAQDw8PDxAQFRAVFBQQFBQXHCYeFxkjGRUSHy8gIycpLSwsFR4yNTAqQSYrLCkBCQoKDQwOFA8PFCkcFxwpKSkpKSkpKSkpKSkpKSkpKSwpKSkpKSkpKSkpLCwpKSkpKSwpKSkpKSkpKSkpKSwpKf/AABEIAOsA1wMBIgACEQEDEQH/xAAcAAEAAQUBAQAAAAAAAAAAAAAAAgEDBAUGBwj/xABIEAACAgEBBAUHCAgDBwUAAAABAgADBBEFEiFRBhMxQWEHFCIycYGRM0JSYnKCodEkNENzg5KisRVjkyNTVMHCw/AWJWSjs//EABgBAQEBAQEAAAAAAAAAAAAAAAABAgME/8QAHhEBAQEBAQEBAAMBAAAAAAAAAAERAhIhAzFBURP/2gAMAwEAAhEDEQA/APcYiICIiAiIgIiICIiAiIgIiICJGywKCzEKoGpJOgA5mYFtz2cdTVV3d1rj3+oP6vsy4MjIz0Q6E6uRqEUF3Pjujjp49k12Tt1h6qKnjY2rfyJqPiwljIuVAQoCg8Tp2k8ye0nxM5vae0wO0+7v+E3OdYvSHTHprk0YmRfRYq20Itig0p1ZHWopUqSx4hj84TvNj53X49F+mnX49V2g7BvoG0/GeG9PNof+35PO58fGTxZresI+FJ+M9y2PidTj0VHtpx6qj9ysL/yk7mVebsZkREw0REQEREBERAREQEREBERAREQEREBERAShMrNdtS3eK0jscFrfCoHQr7WPo+ze5RBHrBaRYfklOtS9zkftj4fR+PeNMbNzdNST2cdeUZeX+QnK7V2gbCVB9AHj9Y/kJ2452ufXWIbT2wW1CcF+l3n2cpoLfxmZc0wcnJrrSy67hRQhst46Fh2LWv1nbRR7de4zvk5jjtta/wAx882rsvZ44pQ/+J5fIDQNWrfcVP8AXnvU8w8imwrGTJ2vkj9J2nYTXw03McNw3eQLdg+jWs9Pnk6u3XpkyEREypERAREQEREBERAREQEREBERAREQEREBOZbO16y3/eud390mq1+4+k/8SbnbOSa6LXX1hWwT7bein9RE4nPzAvor6qAIv2VG6PwAm+JrPVxXau09BoDxbgPDmZpDbLGTk7za8uAlp7AEax2Wqmv5S2w7taeBPeeSjUnuE9U+R579q6dWOg014niQAABqWJPAADUknsAmk2Zss7ezFxad4bHwrBZl3jVfOrdNAF8CNVUdylmPFtJHAxMnb1jYuCHx9lqwXLzbF0e/Q67gHLsIrB5Fz2Ae3dHejtGBjpjYyblVY9rOx9axz85j3n8gJw/TvfkduOM+1n0UKiqiAKiKqIqjRVUDQKB3ADQS5ETi6EREBERAREQEREBERAREQERMDI2uAxrqVr7l9ZK9N1D/AJjn0U9hOvIGBnxrNX5pk2evatA4+hjoHb2G20HX3IsiejdTfKNkWn6+Xk6fyqwUe4SjbSms0x6IYv0HHiMjJU/EPLbdFVXjVkZ9BH0cy25f5b99fwgb6Jzxw9oVfJ5OPlD6GVjmpz/FoOg/0zA6TXVfrWHkINeNuKVzqdOeiaWj/TjA6dbQ83wnu3LbVqtx3sWlOss3FvQkhdRrpoNfDWeQ2dOan4Lj7Tc8lxEH/WZ7RgdK8O87teRSbP8AdM/V3D21vow+E20s6sSyV4JRlbQv4YeysoseyzNY11Dx3dEHxYzoNkeRvIy3S/beR1wTjXhY53KE+qSoAUcwgGv0p6jl7Vpp+VsrrPcGdQx9i9p90xH24W+Rpsfk9o82q/rG+fuoYvVqSSM7Bwa6K0qpRKqq13UrRQqqOQAl/WaN/OH9e4Vj6OPWoPsNlm8T7lWWH2PS3yim4877LL/wclR7gJMVu7dpUqdGsqU8msQH8TJU51b+o9b/AGXVv7GaNdm0LwFOOByFFI/ssx8jYeM/r4+M3icenX47usYa6vWJxP8AgS18ca3JxCOzqb3ar30279en3RJ19JM3F/WK1z6B224q9VlIOb47ErZ/DbX6sYa7OJgbG25RmVi3GsW2vXQldQyMO1HU+kjD6LAGZ8ikREBERAREQEoTKzU5R85dqQf0es6ZBH7RtNfNweWhBb2he9tAC5sr5MtXi9htU7tl/wC6Pza/rjifm6DRjscbGStQiKERexVGgHOSHDgOAHCN6US1lCZEmRLQJayhaRLSJaMRUtIFpQmQJlw1YzsKq4bt1dVy8ra0tHwYGa5ejGGvq0Vrx10XfVf5QdPwm1MgZUWcbErq+Srrq59XWiE+0gcZcJgykYaSkaymsuJqhltpMmQYy4mrLiY9hmS5mJc0uGtJtHZjC3zvDcY2cAAbNNashR+yyUHrr4+svcZ0/RHpimaHqsXzfOx9POMZjqRr2W1t8+o9zD2Hx0d1k0O3MUndy6bFxsvCVrasliFRVHrV3E8DU3YQefDkc2asr12Jz/QbpYm1MKvKQbhYtXanaEtXgwB717CDyInQTm2REQEREDB2vmNWgWvTrrnFVOvEByCS5H0VUM58F8ZLDxlqrWtddFHaeLMSdWdj3sSSSeZMwa363Jts+ZjDzav94Qr3P/8Akn3X5zP35UXd6U3pb3pQtKJlpQtIFpEtLiamWkS0gWkS0uJqZaRLSBaRLy4iZaQLSBeRLy4amWkS0tl5EvLiauFpAvLZeRLy4mrheQLyBeWnslxFbLZgZGRK5F81dtxYhRxJOgHiZKsMvMVFeyxlrqrUvZYx0VFHefwAA4kkAds5LZOyMjpJdoOsxdh49npN2W5Lj8C/xVAe8njTG2e/SHOOJUzJsjBcNlXpqPOLOI9E+PpBeS6t2nSe57O2dXj1JTSi1U1KErRRoqqP/O3vnLqukiGyNkU4lNePjotVNS7qIvYOZPeSTqSTxJMzIiYaIiICWczJWqt7G9SutrG+yqlj+Al6ajpS2uMa/wDiLsfH+7Zciv8A0F4FjZFZSisP8oy9bb+9sJss/rdpmhpjdbqdeZ1kw02yv70oWlvekS8uIuFpEtLZeRLy4mrheRLy0XkS81iauF5EvLZaQLy4mrheRLS2XkC8uIul5AvLZeQLy4mrpeQLy2XkS8uGps8x7rZVnmHk2S4jFy8icl0y2s9eOKqNWy9oWeZ46r62jaC1h4kMiD943KbzNv7ZhdD9needIdW41bGw10HaPOLBqfeHssP8MTl3cjpy9L6DdE02ZhU4qaF1G/e4HylzAb7+zuHgBOgiJwdSIiAiIgJoelDelhLzzGf+TEvf+4Wb6cz0sfS/B5b+Wff5qw/5mWJU1sl5XmAlkyEedJGKyd+RLy1vyJeaxnVwvIl5bLyJaaxFwvIF5ZfIUdpA98sPtBfE+wfnLOamxll5AvMFtocgfeZA555D4ma81PUZ5eRLzAOY3h8JA5Lc/wABNeU9M8vIlpgG1uZlCx5n4mXynpnFpA2DmPjMOJfKavveOc12Zlf+dkvtMDM7IsNafKuZmC9m8wXh4nSb/wAiVW++2ck9t21Xr1+qm8wH/wBk5y1tHU8rEPwYGdT5DeGPtFe9ds5II+6n5Tzfq7/m9LiInB1IiICIiAnLdMuFuC3d1mUnvOJY3/SZ1M5jp2voYj/Q2hWD7LabaB+Nqyz+UrX12zLrsmnpumdTZO0jlWbvy3bkBe06f3mDfn9y/H8piE68TxJnacOd6Ztm0voj3n8pivezdpPs7BIRNySM7SIiaQiIgIiICIiAiIgRaYGWJnkTFyUkpHN5y9s6LyPZYXM2vj9nWW4+eg5rchLkewlRNJm1zH6PbU8z2nhZJO7VdvbMyT3BbTv0OfAOCNe4LPN+s+O/53693iInndiIiAiIgJoOndROz8lhxahUyh7aLFv/AO3N/LWTjrYj1uNUsRkYHsKsNCPgYHmi26EgdgYgezXhKtnb3ojsHAnmfymhryGrrWtj/taw2M/PfoY0O3vNev3pl4L9k9fH+vP03KSct0mXROzkpElpGkCMSWkaQIxJaRpAjElpGkCMSWkaQIxJaRpAiZZtWZGkgywNJm0zn9p4K2I9b67lilWI7V46hx4hgD7p1+TTrNNl4059RuV3vk16VnNxeruI8+wt2jKGvr8P9neOauo1156zr54FjZl2HkV5mNobqhuPWTurk0E6tQx7jrxVu4z2ro70hpzqEyMdtUbVWVuFlVg9aqxfmuD2j8xPJ1zleiXWziImWiIiAiIgeP8ATrA6jPu0Gi3ivMTl6YFNw9z11N/GmLhWTtPKnswNjV5X/B2HrT/8a3RLT909VZ/CnA4bkcDwKkqR4g6Gej878ce59dLjPMoTW4lk2KGeiVxqcaSoiUU0jSV0jSBTSNJXSNIFNI0ldI0gU0jSV0jSBTSNJXSNIFNJQiS0iBZdJgZONNoRLVlclHM5WLMXZ2Zdh3HIxX6uxtBarAtTeo7FuQcTp3OvpDxHCb7Lpmlyq5y6mukr0bYflJxrgq5H6FceGlzA0O3Ku8eg3sO631Z1oM+bekdzLjPXXqbs+6vApUdrDeV7Pb+xX+IZ9C7C2b5ti4+PqW83x6qd48S24gXX8J5upldubsZ0REy0REQLOXirbW9VgDV2o1bqexkYEMp9oJnhj4j411mPYSbMazzdmPa6gA03ffqKH7QflPeZ5z5VdibvV568FULi5fIVl9abz9ixiCfo2tym+LlZ6mxo8O2beh9ZzWFdz4EHQjkR2zd4ts9Urz2NmJWQraXJtlSJWIFIlYgUiViBSJWIFIlYgUiViBSW3lwzHvs0kGFltNHmNyGpJ0AHaSeAA8Zssu6c3t3a/m1Nl4+UB6nGHecll9cfu11b7RTnOfVbkbHoLsnz/bYb1sTYdemo4o+WzHVh/E3yDypWe5zj/JZ0Q/w3Z1VbjTJu/SMnXtFjgaIfsrur7Qec7CeW3XonwiIkUiIgJZzcNLq7KrFD1Wo1dinsZGBDKfcTL0QPCMnBfCyLcW0lmoKhXPbdjtr1N/idAUb6yHnNri3TsfKR0VbKpXIoXezMQMyIOByKW063G15kAMvJlHMzznZWeHVSp1BGqnsJXs4juIOoI7iJ6OOtcepjrMe2ZSmafFvmyqtnaVzxkxpIhpXWVlWUlC0gbYMXI1lk3SPXxq4yIlgXyQujTF6JAWSW9CYrKGNZB3gRsea7Kul/Iumpy7+3l3zNrUjGyHLEKvFmO6up0HiSe4AaknuAmN0A2INrbTGToW2Zsg7tBYaDIydd7rCPFvTPICtZqtt3W3WV7OxRvZ20AEbt/R8Vhqd76JdfSPJB9ee59E+jVWzsSnEp9WpfSfTRrLDxexvEn4DQd08/fX9O3E/tuIiJydCIiAiIgIiICeSeUXoscK1s+gfodz7+Wij9WvY/rIA/ZvwDjuOjd5nrchbUHUqwDKwKsrAFWUjQgg9oIllxLNeK4OYGGvfw1/MeE2tGTNf0u6FW7LZr8ZXu2ZqWZFBe7B7zw7bKPxX++Jg7UV1VlYFW9VlOqN7Dz8O2ejnrXG846hMmSORNKmVJHLm/TONm+VMd8ua98rsHeewd59g75gbU21TjfrFtdLfQYl7v9JNWH3t32yXpZG5bLkfPJy2J0guyv1DBzswa6dYQKKdfHdDafzibROjm3nGowMSsH5r5blvwvmP+ka8Vthly4uXNHfsnbFPG3ZrOvecTLSw+5GLkzX/+qq636vIW7Dt+hl0PSfcw1B9p3ZZ3DzXZplS+uTOdozwyhgQUPY4YMh9jglfxmUuVN+mMbo5EsW5M1xypYtyuzxOgHaSeQHaT4CNMZGRkTndvbdXGrDkdZbYdMWjTe6+zXTrGXvqU/wA7DdHztI7c6QpQwq3TkZbkLXh16s5c9nX7nFR/lj0z37s7TyceTKyu3/E9q6W7QfQ01HdKYo00XgPR3gNAAOCDs49nLrt055Z/kp6AvhI+bm6vtTN1e5m4tSjHe6rX6ROhbxAHdx9BiJwdSIiAiIgIiICIiAiIgUInn/SPyRVWu9+z7Ds/Ic62IqCzDuP16TwB8R8J6DEDwzK6MbZxuDYVWWo/aYeVuA+PV2ake5RMdMXa7+jXsq0NzyMkKg8fR6v+897ia9VnzHi+H5Mds5X61lUbOpb1q8NdbSO9WZdC3vdp1/RryN7NwtGNXndw4m3K0t48wmm4Phr4zuYkt1pFEAAAAAA0AHAAcgJKIkCY+bgVXIUurrurPaliLYp9zDSZEQPPtqeRbCdjZhtfs248d7FsIrPga24aeAInN5nk22xRr1NuFnp/mI+Jcf5NAfaWM9liWWxMjwl9jbaU6f4YGI71zkKH4Pr+MycTyd7byjpa+NsqluD9QTZkFT3b4LMfZ1gHhPbYl9UyOR6FeTHC2WN6pTbkkaNk3aNbx7Qncg9nHmTOuiJlSIiAiIgIiIH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http://mouseylibrarian.com/mouseylibrarian/wp-content/uploads/2013/01/fedex-logo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50196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itchFamily="34" charset="0"/>
              </a:rPr>
              <a:t>2</a:t>
            </a:r>
            <a:r>
              <a:rPr lang="en-US" sz="4800" b="1" dirty="0" smtClean="0">
                <a:latin typeface="Calibri" pitchFamily="34" charset="0"/>
              </a:rPr>
              <a:t>. Labeling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8194" name="Picture 2" descr="http://www.roemerind.com/wp-content/uploads/2012/08/GHSLabel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58408"/>
            <a:ext cx="4934023" cy="5062849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0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What is GHS?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UN-developed system for chemical classification and hazard communication through harmonized provisions.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The goal is to develop an international system that has compatible labeling, material safety data sheets, and other information based on resulting classifications.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itchFamily="34" charset="0"/>
              </a:rPr>
              <a:t>2</a:t>
            </a:r>
            <a:r>
              <a:rPr lang="en-US" sz="4800" b="1" dirty="0" smtClean="0">
                <a:latin typeface="Calibri" pitchFamily="34" charset="0"/>
              </a:rPr>
              <a:t>. Labeling</a:t>
            </a:r>
            <a:endParaRPr lang="en-US" sz="4800" b="1" dirty="0">
              <a:latin typeface="Calibri" pitchFamily="34" charset="0"/>
            </a:endParaRPr>
          </a:p>
        </p:txBody>
      </p:sp>
      <p:pic>
        <p:nvPicPr>
          <p:cNvPr id="24578" name="Picture 2" descr="http://t3.gstatic.com/images?q=tbn:ANd9GcQfOvnj87P4mOeQ88NLDBML-oMv1b3-xFx5t4EVf2EXxy-jjo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3" y="2312585"/>
            <a:ext cx="3505200" cy="360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t0.gstatic.com/images?q=tbn:ANd9GcSy2NF6347xvG2Zco_wHkRfjSr0jR79dZNqJnj_c4SWdHBv_5-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28953"/>
            <a:ext cx="35909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itchFamily="34" charset="0"/>
              </a:rPr>
              <a:t>2</a:t>
            </a:r>
            <a:r>
              <a:rPr lang="en-US" sz="4800" b="1" dirty="0" smtClean="0">
                <a:latin typeface="Calibri" pitchFamily="34" charset="0"/>
              </a:rPr>
              <a:t>. Labeling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Signal words</a:t>
            </a:r>
          </a:p>
          <a:p>
            <a:pPr lvl="1"/>
            <a:endParaRPr lang="en-US" sz="32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</a:rPr>
              <a:t>Danger</a:t>
            </a:r>
          </a:p>
          <a:p>
            <a:pPr marL="0" indent="0">
              <a:buNone/>
            </a:pPr>
            <a:r>
              <a:rPr lang="en-US" b="1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Severe hazards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pitchFamily="34" charset="0"/>
              </a:rPr>
              <a:t>Warning</a:t>
            </a:r>
          </a:p>
          <a:p>
            <a:pPr marL="0" indent="0">
              <a:buNone/>
            </a:pPr>
            <a:r>
              <a:rPr lang="en-US" b="1" dirty="0">
                <a:latin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</a:rPr>
              <a:t>Less severe hazards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itchFamily="34" charset="0"/>
              </a:rPr>
              <a:t>2</a:t>
            </a:r>
            <a:r>
              <a:rPr lang="en-US" sz="4800" b="1" dirty="0" smtClean="0">
                <a:latin typeface="Calibri" pitchFamily="34" charset="0"/>
              </a:rPr>
              <a:t>. Labeling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 pitchFamily="34" charset="0"/>
              </a:rPr>
              <a:t>Hazard statement</a:t>
            </a:r>
          </a:p>
          <a:p>
            <a:r>
              <a:rPr lang="en-US" dirty="0" smtClean="0">
                <a:latin typeface="Calibri" pitchFamily="34" charset="0"/>
              </a:rPr>
              <a:t>Assigned statement to a hazard class and category</a:t>
            </a:r>
          </a:p>
          <a:p>
            <a:pPr marL="0" indent="0">
              <a:buNone/>
            </a:pPr>
            <a:r>
              <a:rPr lang="en-US" b="1" i="1" dirty="0" smtClean="0">
                <a:latin typeface="Calibri" pitchFamily="34" charset="0"/>
              </a:rPr>
              <a:t>Category 1 </a:t>
            </a:r>
            <a:r>
              <a:rPr lang="en-US" dirty="0" smtClean="0">
                <a:latin typeface="Calibri" pitchFamily="34" charset="0"/>
              </a:rPr>
              <a:t>– Extremely flammable liquid or vapor</a:t>
            </a:r>
          </a:p>
          <a:p>
            <a:pPr marL="0" indent="0">
              <a:buNone/>
            </a:pPr>
            <a:r>
              <a:rPr lang="en-US" b="1" i="1" dirty="0" smtClean="0">
                <a:latin typeface="Calibri" pitchFamily="34" charset="0"/>
              </a:rPr>
              <a:t>Category 2 </a:t>
            </a:r>
            <a:r>
              <a:rPr lang="en-US" dirty="0" smtClean="0">
                <a:latin typeface="Calibri" pitchFamily="34" charset="0"/>
              </a:rPr>
              <a:t>– Highly flammable liquid or vapor</a:t>
            </a:r>
          </a:p>
          <a:p>
            <a:pPr marL="0" indent="0">
              <a:buNone/>
            </a:pPr>
            <a:r>
              <a:rPr lang="en-US" b="1" i="1" dirty="0" smtClean="0">
                <a:latin typeface="Calibri" pitchFamily="34" charset="0"/>
              </a:rPr>
              <a:t>Category 3 </a:t>
            </a:r>
            <a:r>
              <a:rPr lang="en-US" dirty="0" smtClean="0">
                <a:latin typeface="Calibri" pitchFamily="34" charset="0"/>
              </a:rPr>
              <a:t>-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Flammable liquid or vapor</a:t>
            </a:r>
          </a:p>
          <a:p>
            <a:pPr marL="0" indent="0">
              <a:buNone/>
            </a:pPr>
            <a:r>
              <a:rPr lang="en-US" b="1" i="1" dirty="0" smtClean="0">
                <a:latin typeface="Calibri" pitchFamily="34" charset="0"/>
              </a:rPr>
              <a:t>Category 4 </a:t>
            </a:r>
            <a:r>
              <a:rPr lang="en-US" dirty="0" smtClean="0">
                <a:latin typeface="Calibri" pitchFamily="34" charset="0"/>
              </a:rPr>
              <a:t>– Combustible liquid</a:t>
            </a:r>
          </a:p>
        </p:txBody>
      </p:sp>
    </p:spTree>
    <p:extLst>
      <p:ext uri="{BB962C8B-B14F-4D97-AF65-F5344CB8AC3E}">
        <p14:creationId xmlns:p14="http://schemas.microsoft.com/office/powerpoint/2010/main" val="9543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itchFamily="34" charset="0"/>
              </a:rPr>
              <a:t>2</a:t>
            </a:r>
            <a:r>
              <a:rPr lang="en-US" sz="4800" b="1" dirty="0" smtClean="0">
                <a:latin typeface="Calibri" pitchFamily="34" charset="0"/>
              </a:rPr>
              <a:t>. Labeling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itchFamily="34" charset="0"/>
              </a:rPr>
              <a:t>Precautionary statement</a:t>
            </a:r>
          </a:p>
          <a:p>
            <a:r>
              <a:rPr lang="en-US" dirty="0">
                <a:latin typeface="Calibri" pitchFamily="34" charset="0"/>
              </a:rPr>
              <a:t>Recommended measures to minimize or prevent adverse effects</a:t>
            </a:r>
          </a:p>
        </p:txBody>
      </p:sp>
    </p:spTree>
    <p:extLst>
      <p:ext uri="{BB962C8B-B14F-4D97-AF65-F5344CB8AC3E}">
        <p14:creationId xmlns:p14="http://schemas.microsoft.com/office/powerpoint/2010/main" val="11806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abelmaster.com/GHS/GHS-Labeling-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58251" cy="472440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3. Safety Data Sheets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Standardized requirements</a:t>
            </a:r>
          </a:p>
          <a:p>
            <a:r>
              <a:rPr lang="en-US" dirty="0" smtClean="0">
                <a:latin typeface="Calibri" pitchFamily="34" charset="0"/>
              </a:rPr>
              <a:t>Specific headings</a:t>
            </a:r>
          </a:p>
          <a:p>
            <a:r>
              <a:rPr lang="en-US" dirty="0" smtClean="0">
                <a:latin typeface="Calibri" pitchFamily="34" charset="0"/>
              </a:rPr>
              <a:t>Specific sequence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3. Safety Data Sheets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4290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smtClean="0">
                <a:latin typeface="Calibri" pitchFamily="34" charset="0"/>
              </a:rPr>
              <a:t>Identification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Calibri" pitchFamily="34" charset="0"/>
              </a:rPr>
              <a:t>Hazard identification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Calibri" pitchFamily="34" charset="0"/>
              </a:rPr>
              <a:t>Composition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Calibri" pitchFamily="34" charset="0"/>
              </a:rPr>
              <a:t>First-aid measures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Calibri" pitchFamily="34" charset="0"/>
              </a:rPr>
              <a:t>Fire-fighting measures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latin typeface="Calibri" pitchFamily="34" charset="0"/>
              </a:rPr>
              <a:t>Accidental release measures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715000" y="1603717"/>
            <a:ext cx="3276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720"/>
              </a:spcBef>
              <a:buNone/>
            </a:pPr>
            <a:r>
              <a:rPr lang="en-US" dirty="0" smtClean="0"/>
              <a:t>7. Handling and storage</a:t>
            </a:r>
          </a:p>
          <a:p>
            <a:pPr marL="0" indent="0">
              <a:spcBef>
                <a:spcPts val="720"/>
              </a:spcBef>
              <a:buNone/>
            </a:pPr>
            <a:r>
              <a:rPr lang="en-US" dirty="0" smtClean="0"/>
              <a:t>8. Exposure controls / personal protection</a:t>
            </a:r>
          </a:p>
          <a:p>
            <a:pPr marL="0" indent="0">
              <a:spcBef>
                <a:spcPts val="720"/>
              </a:spcBef>
              <a:buNone/>
            </a:pPr>
            <a:r>
              <a:rPr lang="en-US" dirty="0" smtClean="0"/>
              <a:t>9. Physical and chemical properties</a:t>
            </a:r>
          </a:p>
          <a:p>
            <a:pPr marL="0" indent="0">
              <a:spcBef>
                <a:spcPts val="720"/>
              </a:spcBef>
              <a:buNone/>
            </a:pPr>
            <a:r>
              <a:rPr lang="en-US" dirty="0" smtClean="0"/>
              <a:t>10. Stability and reactivity</a:t>
            </a:r>
          </a:p>
          <a:p>
            <a:pPr marL="0" indent="0">
              <a:spcBef>
                <a:spcPts val="720"/>
              </a:spcBef>
              <a:buNone/>
            </a:pPr>
            <a:r>
              <a:rPr lang="en-US" dirty="0" smtClean="0"/>
              <a:t>11. Toxicological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3. Safety Data Sheets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64770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Calibri" pitchFamily="34" charset="0"/>
              </a:rPr>
              <a:t>12. Ecological identification</a:t>
            </a:r>
          </a:p>
          <a:p>
            <a:pPr marL="0" indent="0">
              <a:buNone/>
            </a:pPr>
            <a:endParaRPr lang="en-US" sz="3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alibri" pitchFamily="34" charset="0"/>
              </a:rPr>
              <a:t>13. Disposal considerations</a:t>
            </a:r>
          </a:p>
          <a:p>
            <a:pPr marL="0" indent="0">
              <a:buNone/>
            </a:pPr>
            <a:endParaRPr lang="en-US" sz="3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alibri" pitchFamily="34" charset="0"/>
              </a:rPr>
              <a:t>14. Transport information</a:t>
            </a:r>
          </a:p>
          <a:p>
            <a:pPr marL="0" indent="0">
              <a:buNone/>
            </a:pPr>
            <a:endParaRPr lang="en-US" sz="3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alibri" pitchFamily="34" charset="0"/>
              </a:rPr>
              <a:t>15. Regulatory information</a:t>
            </a:r>
          </a:p>
          <a:p>
            <a:pPr marL="0" indent="0">
              <a:buNone/>
            </a:pPr>
            <a:endParaRPr lang="en-US" sz="3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Calibri" pitchFamily="34" charset="0"/>
              </a:rPr>
              <a:t>16. Other information, including date of preparation or last revision</a:t>
            </a: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Calibri" pitchFamily="34" charset="0"/>
              </a:rPr>
              <a:t>4</a:t>
            </a:r>
            <a:r>
              <a:rPr lang="en-US" sz="4800" b="1" dirty="0" smtClean="0">
                <a:latin typeface="Calibri" pitchFamily="34" charset="0"/>
              </a:rPr>
              <a:t>. Training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6477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Calibri" pitchFamily="34" charset="0"/>
              </a:rPr>
              <a:t>Must include:</a:t>
            </a:r>
          </a:p>
          <a:p>
            <a:pPr marL="0" indent="0">
              <a:buNone/>
            </a:pPr>
            <a:endParaRPr lang="en-US" sz="32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Current HCS program elements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New label elements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Calibri" pitchFamily="34" charset="0"/>
              </a:rPr>
              <a:t>SDS format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Calibri" pitchFamily="34" charset="0"/>
              </a:rPr>
              <a:t>HazCom</a:t>
            </a:r>
            <a:r>
              <a:rPr lang="en-US" sz="4800" b="1" dirty="0" smtClean="0">
                <a:latin typeface="Calibri" pitchFamily="34" charset="0"/>
              </a:rPr>
              <a:t> 2012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Update / modify to include: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sz="3200" dirty="0" smtClean="0">
                <a:latin typeface="Calibri" pitchFamily="34" charset="0"/>
              </a:rPr>
              <a:t>Labeling changes</a:t>
            </a:r>
          </a:p>
          <a:p>
            <a:pPr lvl="1"/>
            <a:endParaRPr lang="en-US" sz="3200" dirty="0" smtClean="0">
              <a:latin typeface="Calibri" pitchFamily="34" charset="0"/>
            </a:endParaRPr>
          </a:p>
          <a:p>
            <a:pPr lvl="1"/>
            <a:r>
              <a:rPr lang="en-US" sz="3200" dirty="0" smtClean="0">
                <a:latin typeface="Calibri" pitchFamily="34" charset="0"/>
              </a:rPr>
              <a:t>SDS communications</a:t>
            </a:r>
          </a:p>
          <a:p>
            <a:pPr lvl="1"/>
            <a:endParaRPr lang="en-US" sz="3200" dirty="0" smtClean="0">
              <a:latin typeface="Calibri" pitchFamily="34" charset="0"/>
            </a:endParaRPr>
          </a:p>
          <a:p>
            <a:pPr lvl="1"/>
            <a:r>
              <a:rPr lang="en-US" sz="3200" dirty="0" smtClean="0">
                <a:latin typeface="Calibri" pitchFamily="34" charset="0"/>
              </a:rPr>
              <a:t>Employee training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07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Benefits of GHS?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Enhanced protection of human health and the environment.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Promotes uniform chemical management across countries.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Facilitates trade by reducing regulation compliance barriers.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5943600" cy="4602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b="1" dirty="0" smtClean="0">
                <a:latin typeface="Calibri" pitchFamily="34" charset="0"/>
              </a:rPr>
              <a:t>   GHS =</a:t>
            </a:r>
          </a:p>
          <a:p>
            <a:pPr marL="0" indent="0">
              <a:buNone/>
            </a:pPr>
            <a:endParaRPr lang="en-US" sz="40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sz="40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Calibri" pitchFamily="34" charset="0"/>
              </a:rPr>
              <a:t>     Questions? </a:t>
            </a:r>
            <a:endParaRPr lang="en-US" sz="4000" b="1" dirty="0">
              <a:latin typeface="Calibri" pitchFamily="34" charset="0"/>
            </a:endParaRPr>
          </a:p>
        </p:txBody>
      </p:sp>
      <p:pic>
        <p:nvPicPr>
          <p:cNvPr id="9218" name="Picture 2" descr="https://cdn2.content.compendiumblog.com/uploads/user/e46141f7-0abf-4b1f-bca1-8a5638890944/45d79d36-41af-481d-805d-1a98a2833e7b/Image/1a5f73cfa912df9a369e325932015960/lzh607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2228850" cy="2228850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9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Hazard Communication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Information = Protection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Confusion = Risk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Clarity / Simplicity / Consistency = </a:t>
            </a:r>
            <a:r>
              <a:rPr lang="en-US" b="1" i="1" dirty="0" smtClean="0">
                <a:latin typeface="Calibri" pitchFamily="34" charset="0"/>
              </a:rPr>
              <a:t>Harmonization</a:t>
            </a:r>
            <a:endParaRPr lang="en-US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Risk Reduction Model</a:t>
            </a:r>
            <a:endParaRPr lang="en-US" sz="4800" b="1" dirty="0"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58497"/>
              </p:ext>
            </p:extLst>
          </p:nvPr>
        </p:nvGraphicFramePr>
        <p:xfrm>
          <a:off x="152400" y="2667000"/>
          <a:ext cx="8839200" cy="286512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286000"/>
                <a:gridCol w="2057400"/>
                <a:gridCol w="19812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Risk </a:t>
                      </a:r>
                    </a:p>
                    <a:p>
                      <a:pPr algn="ctr"/>
                      <a:r>
                        <a:rPr lang="en-US" sz="2200" dirty="0" smtClean="0"/>
                        <a:t>Assessment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Risk </a:t>
                      </a:r>
                    </a:p>
                    <a:p>
                      <a:pPr algn="ctr"/>
                      <a:r>
                        <a:rPr lang="en-US" sz="2200" dirty="0" smtClean="0"/>
                        <a:t>Management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Risk </a:t>
                      </a:r>
                    </a:p>
                    <a:p>
                      <a:pPr algn="ctr"/>
                      <a:r>
                        <a:rPr lang="en-US" sz="2200" dirty="0" smtClean="0"/>
                        <a:t>Mitigation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Risk Communication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Identification and characterization through sound data and</a:t>
                      </a:r>
                      <a:r>
                        <a:rPr lang="en-US" sz="2200" baseline="0" dirty="0" smtClean="0"/>
                        <a:t> science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Determination of effective requirements to ensure safety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Clear understanding and effective use of controls practices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Informed employees of changes in order to make</a:t>
                      </a:r>
                      <a:r>
                        <a:rPr lang="en-US" sz="2200" baseline="0" dirty="0" smtClean="0"/>
                        <a:t> sound personal risk decisions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463" y="1600200"/>
            <a:ext cx="323678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Potential Risk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5715000"/>
            <a:ext cx="2133918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Safe Use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" y="2443476"/>
            <a:ext cx="8610600" cy="0"/>
          </a:xfrm>
          <a:prstGeom prst="straightConnector1">
            <a:avLst/>
          </a:prstGeom>
          <a:ln w="50800">
            <a:solidFill>
              <a:schemeClr val="bg2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GHS Timeline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latin typeface="Calibri" pitchFamily="34" charset="0"/>
              </a:rPr>
              <a:t>1992</a:t>
            </a:r>
            <a:r>
              <a:rPr lang="en-US" dirty="0" smtClean="0">
                <a:latin typeface="Calibri" pitchFamily="34" charset="0"/>
              </a:rPr>
              <a:t> – UN Subcommittee Proposal</a:t>
            </a:r>
          </a:p>
          <a:p>
            <a:pPr marL="0" indent="0">
              <a:buNone/>
            </a:pPr>
            <a:r>
              <a:rPr lang="en-US" b="1" i="1" u="sng" dirty="0" smtClean="0">
                <a:latin typeface="Calibri" pitchFamily="34" charset="0"/>
              </a:rPr>
              <a:t>September 2009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– Proposed Rulemaking</a:t>
            </a:r>
          </a:p>
          <a:p>
            <a:pPr marL="0" indent="0">
              <a:buNone/>
            </a:pPr>
            <a:r>
              <a:rPr lang="en-US" b="1" i="1" u="sng" dirty="0" smtClean="0">
                <a:latin typeface="Calibri" pitchFamily="34" charset="0"/>
              </a:rPr>
              <a:t>March 2010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– Public Hearings</a:t>
            </a:r>
          </a:p>
          <a:p>
            <a:pPr marL="0" indent="0">
              <a:buNone/>
            </a:pPr>
            <a:r>
              <a:rPr lang="en-US" b="1" i="1" u="sng" dirty="0" smtClean="0">
                <a:latin typeface="Calibri" pitchFamily="34" charset="0"/>
              </a:rPr>
              <a:t>March 2012</a:t>
            </a:r>
            <a:r>
              <a:rPr lang="en-US" b="1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– Official Adoption by US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4000" b="1" u="sng" dirty="0" smtClean="0">
                <a:latin typeface="Calibri" pitchFamily="34" charset="0"/>
              </a:rPr>
              <a:t>December 1, 2013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itchFamily="34" charset="0"/>
              </a:rPr>
              <a:t>Train employees on the new label elements and SDS format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Timeline Continued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latin typeface="Calibri" pitchFamily="34" charset="0"/>
              </a:rPr>
              <a:t>June 2015</a:t>
            </a:r>
            <a:r>
              <a:rPr lang="en-US" b="1" i="1" dirty="0" smtClean="0">
                <a:latin typeface="Calibri" pitchFamily="34" charset="0"/>
              </a:rPr>
              <a:t> – </a:t>
            </a:r>
            <a:r>
              <a:rPr lang="en-US" i="1" dirty="0" smtClean="0">
                <a:latin typeface="Calibri" pitchFamily="34" charset="0"/>
              </a:rPr>
              <a:t>Comply with all provisions of the final rule; except,</a:t>
            </a:r>
          </a:p>
          <a:p>
            <a:pPr marL="0" indent="0">
              <a:buNone/>
            </a:pPr>
            <a:endParaRPr lang="en-US" b="1" i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***Distributors may ship products labeled by manufacturers under the old system until </a:t>
            </a:r>
            <a:r>
              <a:rPr lang="en-US" u="sng" dirty="0" smtClean="0">
                <a:latin typeface="Calibri" pitchFamily="34" charset="0"/>
              </a:rPr>
              <a:t>December 1, 2015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ne.incommanufacturi.netdna-cdn.com/media/wysiwyg/decostore/GHS_world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7537"/>
            <a:ext cx="8534400" cy="4979151"/>
          </a:xfrm>
          <a:prstGeom prst="rect">
            <a:avLst/>
          </a:prstGeom>
          <a:noFill/>
          <a:ln>
            <a:solidFill>
              <a:schemeClr val="accent4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838200" y="533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b="1" kern="0" dirty="0" smtClean="0">
                <a:latin typeface="Calibri" pitchFamily="34" charset="0"/>
              </a:rPr>
              <a:t>Current Implementation</a:t>
            </a:r>
            <a:endParaRPr lang="en-US" sz="4800" b="1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alibri" pitchFamily="34" charset="0"/>
              </a:rPr>
              <a:t>OSHA GHS Facts - Costs</a:t>
            </a:r>
            <a:endParaRPr lang="en-US" sz="4800" b="1" dirty="0">
              <a:latin typeface="Calibri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Reclassification and revising safety data sheets										$22.5MM</a:t>
            </a:r>
          </a:p>
          <a:p>
            <a:r>
              <a:rPr lang="en-US" dirty="0" smtClean="0">
                <a:latin typeface="Calibri" pitchFamily="34" charset="0"/>
              </a:rPr>
              <a:t>Training				$95.4MM</a:t>
            </a:r>
          </a:p>
          <a:p>
            <a:r>
              <a:rPr lang="en-US" dirty="0" smtClean="0">
                <a:latin typeface="Calibri" pitchFamily="34" charset="0"/>
              </a:rPr>
              <a:t>Management			$59MM</a:t>
            </a:r>
          </a:p>
          <a:p>
            <a:r>
              <a:rPr lang="en-US" dirty="0" smtClean="0">
                <a:latin typeface="Calibri" pitchFamily="34" charset="0"/>
              </a:rPr>
              <a:t>Printing				</a:t>
            </a:r>
            <a:r>
              <a:rPr lang="en-US" u="sng" dirty="0" smtClean="0">
                <a:latin typeface="Calibri" pitchFamily="34" charset="0"/>
              </a:rPr>
              <a:t>$24.1MM</a:t>
            </a: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Total Cost / Year:		</a:t>
            </a:r>
            <a:r>
              <a:rPr lang="en-US" u="dbl" dirty="0" smtClean="0">
                <a:latin typeface="Calibri" pitchFamily="34" charset="0"/>
              </a:rPr>
              <a:t>$201MM</a:t>
            </a: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DirectionalGrid">
  <a:themeElements>
    <a:clrScheme name="Office Them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0DD46C-D7D0-4617-B97E-5F4096C20B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380</TotalTime>
  <Words>501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AF_DirectionalGrid</vt:lpstr>
      <vt:lpstr>PowerPoint Presentation</vt:lpstr>
      <vt:lpstr>What is GHS?</vt:lpstr>
      <vt:lpstr>Benefits of GHS?</vt:lpstr>
      <vt:lpstr>Hazard Communication</vt:lpstr>
      <vt:lpstr>Risk Reduction Model</vt:lpstr>
      <vt:lpstr>GHS Timeline</vt:lpstr>
      <vt:lpstr>Timeline Continued</vt:lpstr>
      <vt:lpstr>PowerPoint Presentation</vt:lpstr>
      <vt:lpstr>OSHA GHS Facts - Costs</vt:lpstr>
      <vt:lpstr>OSHA GHS Facts - Savings</vt:lpstr>
      <vt:lpstr>Hazard Communication</vt:lpstr>
      <vt:lpstr>1. Hazard Classification</vt:lpstr>
      <vt:lpstr>2. Labeling</vt:lpstr>
      <vt:lpstr>Symbol Savvy</vt:lpstr>
      <vt:lpstr>Symbol Savvy</vt:lpstr>
      <vt:lpstr>Symbol Savvy</vt:lpstr>
      <vt:lpstr>Symbol Savvy</vt:lpstr>
      <vt:lpstr>Symbol Savvy</vt:lpstr>
      <vt:lpstr>2. Labeling</vt:lpstr>
      <vt:lpstr>2. Labeling</vt:lpstr>
      <vt:lpstr>2. Labeling</vt:lpstr>
      <vt:lpstr>2. Labeling</vt:lpstr>
      <vt:lpstr>2. Labeling</vt:lpstr>
      <vt:lpstr>PowerPoint Presentation</vt:lpstr>
      <vt:lpstr>3. Safety Data Sheets</vt:lpstr>
      <vt:lpstr>3. Safety Data Sheets</vt:lpstr>
      <vt:lpstr>3. Safety Data Sheets</vt:lpstr>
      <vt:lpstr>4. Training</vt:lpstr>
      <vt:lpstr>HazCom 2012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Globally Harmonized System</dc:title>
  <dc:creator>Scott Cole</dc:creator>
  <cp:lastModifiedBy>Scott Cole</cp:lastModifiedBy>
  <cp:revision>23</cp:revision>
  <dcterms:created xsi:type="dcterms:W3CDTF">2013-02-20T15:13:56Z</dcterms:created>
  <dcterms:modified xsi:type="dcterms:W3CDTF">2013-02-22T16:19:25Z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TC103367869990</vt:lpwstr>
  </property>
</Properties>
</file>